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CHbewa9vHHyQ2aj8my+n8I7tU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" name="Google Shape;3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0843af1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g2a0843af1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@fabricioveronez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277008" y="1859340"/>
            <a:ext cx="849761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Projeto AutoStream</a:t>
            </a:r>
            <a:endParaRPr sz="48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           Trilha DevOps – Time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290" y="4203795"/>
            <a:ext cx="1337980" cy="68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622" y="416975"/>
            <a:ext cx="1359001" cy="1359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647442" y="3585565"/>
            <a:ext cx="84976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Native (</a:t>
            </a:r>
            <a:r>
              <a:rPr lang="pt-BR" sz="24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DevOps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3860684" y="248643"/>
            <a:ext cx="51274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1508504" y="2377806"/>
            <a:ext cx="2752034" cy="3453023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359769" y="2513949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Cosmos 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745772" y="3064499"/>
            <a:ext cx="2355454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Cosmos DB é um serviço de Banco de dados NoSql globalmente distribuído. Ele oferece escalabilidade elástica e baixa latência, assim atendendo as necessidades do projeto.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 descr="Azure Boards Vector Logo - Download Free SVG Icon | Worldvectorlogo"/>
          <p:cNvSpPr/>
          <p:nvPr/>
        </p:nvSpPr>
        <p:spPr>
          <a:xfrm>
            <a:off x="6323744" y="2485278"/>
            <a:ext cx="1104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3" descr="Azure Cosmos DB | Azure Play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3863" y="1333022"/>
            <a:ext cx="930950" cy="9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 descr="Create Azure Database for PostgreSQL with Initialization Script - Microsoft  Community 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4621" y="1263009"/>
            <a:ext cx="1778245" cy="9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/>
          <p:nvPr/>
        </p:nvSpPr>
        <p:spPr>
          <a:xfrm>
            <a:off x="4990057" y="2377806"/>
            <a:ext cx="2752034" cy="3453023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 txBox="1"/>
          <p:nvPr/>
        </p:nvSpPr>
        <p:spPr>
          <a:xfrm>
            <a:off x="3841322" y="2513949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PostgreeSql</a:t>
            </a:r>
            <a:endParaRPr sz="18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5246264" y="2994405"/>
            <a:ext cx="23563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PostgreSQL é um sistema de gerenciamento de banco de dados relacional que oferece suporte a um modelo de dados tabular, capaz de lidar com grandes volumes de dados e operações complexas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3" descr="Azure Redis Cache With Azure SQL In Blazor Projec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5923" y="1385764"/>
            <a:ext cx="1544428" cy="81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/>
          <p:nvPr/>
        </p:nvSpPr>
        <p:spPr>
          <a:xfrm>
            <a:off x="8285271" y="2364455"/>
            <a:ext cx="3176421" cy="3453023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7280545" y="2500598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Cache Redis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3"/>
          <p:cNvSpPr txBox="1"/>
          <p:nvPr/>
        </p:nvSpPr>
        <p:spPr>
          <a:xfrm>
            <a:off x="8285271" y="2869930"/>
            <a:ext cx="317642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Cache for Redis oferece um serviço de cache totalmente gerenciado, proporcionando alta disponibilidade e desempenho para aplicativos que exigem armazenamento em cache, tendo baixa latência, eficiência, recursos robustos,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3532269" y="303973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API Management</a:t>
            </a:r>
            <a:endParaRPr sz="24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 descr="Apache kafka logo - Ícones Social media e Logo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963922" y="1693639"/>
            <a:ext cx="4712978" cy="29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API Management é um serviço totalmente gerenciado que permite criar, publicar, gerenciar e proteger APIs de maneira eficiente. Sendo fundamental na facilitação da exposição e gerenciamento de APIs relacionadas ao aplicativo AutoStream.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4" descr="What is Azure API Management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5639" y="1786773"/>
            <a:ext cx="5488534" cy="3284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3644784" y="276685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App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9" descr="Terraform Vector SVG Icon (6) - SVG Repo"/>
          <p:cNvSpPr/>
          <p:nvPr/>
        </p:nvSpPr>
        <p:spPr>
          <a:xfrm>
            <a:off x="5943600" y="2260600"/>
            <a:ext cx="1320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9" descr="Microsoft Azure&quot; Icon - Download for free – Iconduck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 rot="843570">
            <a:off x="8681836" y="1307039"/>
            <a:ext cx="1872130" cy="1872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745833" y="1135588"/>
            <a:ext cx="6577148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App Service é uma plataforma totalmente gerenciada que permite criar, implantar e dimensionar rapidamente aplicativos web. Ele oferece suporte a várias linguagens de programação e frameworks, incluindo .NET, Java, Node.js e PHP, facilitando o desenvolvimento e a implantação de aplicativos web. Iremos usá-lo para visualizar os dados para os clientes finais.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8043469" y="802080"/>
            <a:ext cx="36216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que escolher o App Service?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035306" y="3644525"/>
            <a:ext cx="8582595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AAFF"/>
              </a:buClr>
              <a:buSzPts val="1600"/>
              <a:buFont typeface="Noto Sans Symbols"/>
              <a:buChar char="✔"/>
            </a:pPr>
            <a:r>
              <a:rPr lang="pt-BR" sz="16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Facilidade de Uso</a:t>
            </a:r>
            <a:r>
              <a:rPr lang="pt-B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App Service simplifica a criação e a implantação de aplicativos web, proporcionando uma experiência de desenvolvimento rápida e fácil. 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75AAFF"/>
              </a:buClr>
              <a:buSzPts val="1600"/>
              <a:buFont typeface="Noto Sans Symbols"/>
              <a:buChar char="✔"/>
            </a:pPr>
            <a:r>
              <a:rPr lang="pt-BR" sz="16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Escalabilidade Automática</a:t>
            </a:r>
            <a:r>
              <a:rPr lang="pt-B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dimensionamento automático vertical e horizontal permite lidar com variações na carga de trabalho.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75AAFF"/>
              </a:buClr>
              <a:buSzPts val="1600"/>
              <a:buFont typeface="Noto Sans Symbols"/>
              <a:buChar char="✔"/>
            </a:pPr>
            <a:r>
              <a:rPr lang="pt-BR" sz="16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Serviço totalmente PaaS: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 é um serviço serverless, não exigindo preocupação com  infraestrutura.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5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5"/>
          <p:cNvSpPr txBox="1"/>
          <p:nvPr/>
        </p:nvSpPr>
        <p:spPr>
          <a:xfrm>
            <a:off x="3896404" y="217973"/>
            <a:ext cx="51274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 sz="20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 descr="Terraform Vector SVG Icon (6) - SVG Repo"/>
          <p:cNvSpPr/>
          <p:nvPr/>
        </p:nvSpPr>
        <p:spPr>
          <a:xfrm>
            <a:off x="5943600" y="2260600"/>
            <a:ext cx="1320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 txBox="1"/>
          <p:nvPr/>
        </p:nvSpPr>
        <p:spPr>
          <a:xfrm>
            <a:off x="2836923" y="738350"/>
            <a:ext cx="7751166" cy="1888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coleta de dados dos carros com IoT no projeto AutoStream pode ser idealmente implementada através de uma solução IoT abrangente. O Azure IoT Hub foi escolhido devido à sua capacidade de oferecer uma conexão segura e bidirecional entre os dispositivos IoT dos carros e a infraestrutura na nuvem.</a:t>
            </a:r>
            <a:b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5390594" y="2532613"/>
            <a:ext cx="6578600" cy="96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Componentes Principais:</a:t>
            </a:r>
            <a:endParaRPr sz="16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 txBox="1"/>
          <p:nvPr/>
        </p:nvSpPr>
        <p:spPr>
          <a:xfrm>
            <a:off x="1206500" y="3469553"/>
            <a:ext cx="4889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AAFF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8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Dispositivos IoT nos Veículos:</a:t>
            </a: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Equipar os veículos com dispositivos IoT, como sensores de telemetria, GPS, acelerômetros, etc., para coletar dados relevantes.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AAFF"/>
              </a:buClr>
              <a:buSzPts val="1800"/>
              <a:buFont typeface="Arial"/>
              <a:buChar char="•"/>
            </a:pPr>
            <a:r>
              <a:rPr lang="pt-BR" sz="18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Gateway IoT:</a:t>
            </a: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Implementar gateways IoT para receber dados dos dispositivos nos veículos. Esses gateways podem ser responsáveis por consolidar e enviar os dados para a nuvem.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6725206" y="3429000"/>
            <a:ext cx="48895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AAFF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8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IoT Hub na Nuvem: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Utilizar o serviço Azure Hub IoT para receber, processar e armazenar os dados coletados dos veículos.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AAFF"/>
              </a:buClr>
              <a:buSzPts val="1800"/>
              <a:buFont typeface="Arial"/>
              <a:buChar char="•"/>
            </a:pPr>
            <a:r>
              <a:rPr lang="pt-BR" sz="1800" b="1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Processamento e Armazenamento de Dados: 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Implementar soluções de armazenamento de dados, como Azure Cosmos DB para dados semi-estruturados e PostgreSQL para dados estruturados, conforme mencionado no projeto.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5" descr="Azure iot hub 画像 (224 無料写真)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706644" y="1394854"/>
            <a:ext cx="1372960" cy="139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1"/>
          <p:cNvSpPr txBox="1"/>
          <p:nvPr/>
        </p:nvSpPr>
        <p:spPr>
          <a:xfrm>
            <a:off x="3644784" y="276685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</a:t>
            </a:r>
            <a:r>
              <a:rPr lang="pt-BR" sz="24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Apache Kafka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 descr="Terraform Vector SVG Icon (6) - SVG Repo"/>
          <p:cNvSpPr/>
          <p:nvPr/>
        </p:nvSpPr>
        <p:spPr>
          <a:xfrm>
            <a:off x="5943600" y="2260600"/>
            <a:ext cx="1320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2663271" y="1113412"/>
            <a:ext cx="7457641" cy="291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Apache Kafka é uma plataforma de streaming distribuído, projetada para lidar com grandes volumes de eventos em tempo real de maneira escalável, durável e tolerante a falhas. No contexto do projeto AutoStream, o Apache Kafka foi escolhido como estratégia para suportar a troca eficiente de mensagens entre os micro serviços envolvidos no processamento de dados.</a:t>
            </a:r>
            <a:br>
              <a:rPr lang="pt-B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4426755" y="4404913"/>
            <a:ext cx="5396513" cy="188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Troca de Mensagens Assíncrona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Escalabilidade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Durabilidade e Tolerância a Falhas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Integração com Microsserviços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Suporte a Análise em Tempo Real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1" descr="Apache kafka logo - Ícones Social media e Logo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1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938708">
            <a:off x="362720" y="2330686"/>
            <a:ext cx="2501429" cy="250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3532269" y="303973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Log Analytics</a:t>
            </a:r>
            <a:endParaRPr sz="24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 descr="Apache kafka logo - Ícones Social media e Logo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1028700" y="1177510"/>
            <a:ext cx="4914900" cy="5211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Log Analytics é um serviço que permite coletar e analisar dados de log de diferentes fontes em um ambiente do Azure. Ele oferece insights valiosos sobre o desempenho e a integridade dos sistemas, permitindo a detecção precoce de problemas e a tomada de decisões informadas</a:t>
            </a: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Centralização de Logs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Avançada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Armazenamento e Retenção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6656469" y="1841193"/>
            <a:ext cx="5127461" cy="48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75AAFF"/>
                </a:solidFill>
                <a:latin typeface="Calibri"/>
                <a:ea typeface="Calibri"/>
                <a:cs typeface="Calibri"/>
                <a:sym typeface="Calibri"/>
              </a:rPr>
              <a:t>Monitoramento do Kubernetes (AKS): </a:t>
            </a: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Coleta de logs dos clusters AKS para análise de eventos, desempenho e comportamento dos contêineres.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75AAFF"/>
                </a:solidFill>
                <a:latin typeface="Calibri"/>
                <a:ea typeface="Calibri"/>
                <a:cs typeface="Calibri"/>
                <a:sym typeface="Calibri"/>
              </a:rPr>
              <a:t>Acompanhamento de Pipelines CI/CD:</a:t>
            </a: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Registro e análise dos logs do Azure DevOps para monitorar o fluxo de integração e entrega contínuas.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75AAFF"/>
                </a:solidFill>
                <a:latin typeface="Calibri"/>
                <a:ea typeface="Calibri"/>
                <a:cs typeface="Calibri"/>
                <a:sym typeface="Calibri"/>
              </a:rPr>
              <a:t>Identificação de Problemas de Desempenho</a:t>
            </a:r>
            <a:r>
              <a:rPr lang="pt-B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Análise de logs relacionados ao desempenho da aplicação, identificando gargalos, latências e áreas de otimização.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75AAFF"/>
                </a:solidFill>
                <a:latin typeface="Calibri"/>
                <a:ea typeface="Calibri"/>
                <a:cs typeface="Calibri"/>
                <a:sym typeface="Calibri"/>
              </a:rPr>
              <a:t>Segurança e Conformidade</a:t>
            </a: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Monitoramento de logs para detecção de atividades suspeitas, auditoria de acesso e conformidade com políticas de segurança</a:t>
            </a:r>
            <a:r>
              <a:rPr lang="pt-BR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6841733" y="1160255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Aplicações no Projeto</a:t>
            </a:r>
            <a:endParaRPr sz="24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/>
        </p:nvSpPr>
        <p:spPr>
          <a:xfrm>
            <a:off x="3284348" y="187100"/>
            <a:ext cx="663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Monitoramento e Observabilidade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6" descr="Terraform Vector SVG Icon (6) - SVG Repo"/>
          <p:cNvSpPr/>
          <p:nvPr/>
        </p:nvSpPr>
        <p:spPr>
          <a:xfrm>
            <a:off x="5943600" y="2260600"/>
            <a:ext cx="1320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4745" y="1443999"/>
            <a:ext cx="1004112" cy="99535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6"/>
          <p:cNvSpPr txBox="1"/>
          <p:nvPr/>
        </p:nvSpPr>
        <p:spPr>
          <a:xfrm>
            <a:off x="7868652" y="938400"/>
            <a:ext cx="235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Prometheus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6676897" y="2599319"/>
            <a:ext cx="47397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Prometheus adota um modelo de dados dimensional, onde as métricas são identificadas por pares chave/valor, facilitando a agregação e filtragem de dados. Isso é crucial para o projeto AutoStream, onde a complexidade do sistema pode exigir uma abordagem flexível para monitorar diferentes componentes e serviços. O Prometheus suporta a coleta de métricas em tempo real, ele pode coletar métricas diretamente dos aplicativos e serviços, proporcionando uma visão abrangente do sistema.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2373645" y="998500"/>
            <a:ext cx="218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Grafana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1103625" y="2549977"/>
            <a:ext cx="48702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escolha do Grafana foi feita pois ele oferece uma interface gráfica intuitiva e flexível para a visualização de métricas e dados, podendo ser integrado com o prometheus. Sua capacidade de criar painéis personalizados e dashboards facilita a compreensão visual do desempenho do AutoStream.</a:t>
            </a:r>
            <a:r>
              <a:rPr lang="pt-B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Assim como o Prometheus, Grafana suporta alertas e notificações. Essa integração é vital para manter a equipe informada sobre eventos críticos e garantir a capacidade de resposta rápida.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6" descr="Integrating Checkmk in Grafan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5391" y="1454656"/>
            <a:ext cx="956605" cy="97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 txBox="1"/>
          <p:nvPr/>
        </p:nvSpPr>
        <p:spPr>
          <a:xfrm>
            <a:off x="3532269" y="373698"/>
            <a:ext cx="512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Machine Learning</a:t>
            </a:r>
            <a:endParaRPr sz="24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2" descr="Apache kafka logo - Ícones Social media e Logo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1434750" y="1666775"/>
            <a:ext cx="6094200" cy="4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integração do Azure Machine Learning no projeto AutoStream traz benefícios significativos, especialmente no contexto de análise avançada de dados e inteligência artificial. O Azure Machine Learning fornece uma plataforma unificada para gerenciar experimentos de aprendizado de máquina.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Suporte para várias linguagens como Python, R, entre outras, e frameworks populares de aprendizado de máquina, como TensorFlow e PyTorch</a:t>
            </a: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2" descr="Matrix GIF - MATRIX - Discover &amp; Shar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8191" y="1753894"/>
            <a:ext cx="2832538" cy="283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/>
          <p:nvPr/>
        </p:nvSpPr>
        <p:spPr>
          <a:xfrm>
            <a:off x="3532269" y="303973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Treinamento e capacitação</a:t>
            </a:r>
            <a:endParaRPr sz="24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6" descr="Apache kafka logo - Ícones Social media e Logo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2407288" y="1187847"/>
            <a:ext cx="7769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treinamento da equipe é uma das partes do sucesso de qualquer projeto, especialmente em tecnologias avançadas como Cloud Computing, DevOps e outras ferramentas mencionadas no projeto</a:t>
            </a:r>
            <a:r>
              <a:rPr lang="pt-B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1555097" y="3013314"/>
            <a:ext cx="563977" cy="556221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1611379" y="3033615"/>
            <a:ext cx="4246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2119072" y="3106758"/>
            <a:ext cx="2247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Cursos referência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26" descr="TFTEC Cloud – Site da TFTE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1050" y="3798894"/>
            <a:ext cx="467135" cy="40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2035993" y="3831097"/>
            <a:ext cx="22479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TFTEC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050" y="4431213"/>
            <a:ext cx="492877" cy="49287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/>
          <p:nvPr/>
        </p:nvSpPr>
        <p:spPr>
          <a:xfrm>
            <a:off x="2035996" y="4524658"/>
            <a:ext cx="22479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Canal da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81050" y="5152342"/>
            <a:ext cx="526238" cy="52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2144169" y="5218679"/>
            <a:ext cx="22479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Fabricio Veronez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5140998" y="2970671"/>
            <a:ext cx="563977" cy="556221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5238123" y="3019364"/>
            <a:ext cx="4177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6"/>
          <p:cNvSpPr txBox="1"/>
          <p:nvPr/>
        </p:nvSpPr>
        <p:spPr>
          <a:xfrm>
            <a:off x="5446841" y="3064116"/>
            <a:ext cx="2247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Certificações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5141000" y="3738850"/>
            <a:ext cx="32040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lt1"/>
                </a:solidFill>
              </a:rPr>
              <a:t>Microsoft Fundamentals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Az-900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lt1"/>
                </a:solidFill>
              </a:rPr>
              <a:t>Microsoft Administrator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Az-104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>
                <a:solidFill>
                  <a:schemeClr val="lt1"/>
                </a:solidFill>
              </a:rPr>
              <a:t>Microsoft DevOps 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Az-400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LPI - Linux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CKA - </a:t>
            </a:r>
            <a:r>
              <a:rPr lang="pt-BR" sz="1600">
                <a:solidFill>
                  <a:schemeClr val="lt1"/>
                </a:solidFill>
              </a:rPr>
              <a:t>Kubernetes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Terraform Certified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8972877" y="2919869"/>
            <a:ext cx="563977" cy="556221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8130915" y="2967146"/>
            <a:ext cx="224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8866124" y="3738851"/>
            <a:ext cx="249302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Azure Learning Path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Comunidades Online como o StackOverflow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Grupos do Linkedin e Whatsapp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9456671" y="2875907"/>
            <a:ext cx="22479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Documentação e networking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7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7"/>
          <p:cNvSpPr txBox="1"/>
          <p:nvPr/>
        </p:nvSpPr>
        <p:spPr>
          <a:xfrm>
            <a:off x="3684669" y="448698"/>
            <a:ext cx="5127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Benefícios Contínuos Esperados</a:t>
            </a:r>
            <a:endParaRPr sz="24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 descr="Apache kafka logo - Ícones Social media e Logo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3219450" y="257333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2479674" y="1734740"/>
            <a:ext cx="72327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Melhoria Contínua:</a:t>
            </a:r>
            <a:r>
              <a:rPr lang="pt-BR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Iterações regulares para aprimorar a arquitetura, processos DevOps e demais componentes da solução.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Eficiência Operacional:</a:t>
            </a:r>
            <a:r>
              <a:rPr lang="pt-BR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Redução de tempo de inatividade, resposta mais rápida a incidentes e otimização contínua dos recursos em nuvem.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Calibri"/>
              <a:buAutoNum type="arabicPeriod"/>
            </a:pPr>
            <a:r>
              <a:rPr lang="pt-BR" sz="1800" b="1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Adoção Contínua de Inovações:</a:t>
            </a:r>
            <a:r>
              <a:rPr lang="pt-BR" sz="1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Aproveitar novas tecnologias e práticas para manter a solução atualizada e alinhada às demandas do mercado.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Compromisso com o Sucesso do Projeto: 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Espera-se ter pelas partes o compromisso para o sucesso do projeto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0843af108_1_0"/>
          <p:cNvSpPr txBox="1"/>
          <p:nvPr/>
        </p:nvSpPr>
        <p:spPr>
          <a:xfrm>
            <a:off x="-960915" y="538295"/>
            <a:ext cx="33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2a0843af108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a0843af108_1_0"/>
          <p:cNvSpPr txBox="1"/>
          <p:nvPr/>
        </p:nvSpPr>
        <p:spPr>
          <a:xfrm>
            <a:off x="1584504" y="938405"/>
            <a:ext cx="799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WHO AM I ?</a:t>
            </a:r>
            <a:endParaRPr sz="48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g2a0843af108_1_0"/>
          <p:cNvCxnSpPr/>
          <p:nvPr/>
        </p:nvCxnSpPr>
        <p:spPr>
          <a:xfrm>
            <a:off x="2374203" y="1769402"/>
            <a:ext cx="2262300" cy="0"/>
          </a:xfrm>
          <a:prstGeom prst="straightConnector1">
            <a:avLst/>
          </a:prstGeom>
          <a:noFill/>
          <a:ln w="9525" cap="flat" cmpd="sng">
            <a:solidFill>
              <a:srgbClr val="75AA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g2a0843af108_1_0"/>
          <p:cNvSpPr txBox="1"/>
          <p:nvPr/>
        </p:nvSpPr>
        <p:spPr>
          <a:xfrm>
            <a:off x="1584505" y="2075703"/>
            <a:ext cx="799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 Negreiros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a0843af108_1_0"/>
          <p:cNvSpPr txBox="1"/>
          <p:nvPr/>
        </p:nvSpPr>
        <p:spPr>
          <a:xfrm>
            <a:off x="1584505" y="3074138"/>
            <a:ext cx="51318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Analista de Suporte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Técnico Processamento de Dados |Fundação Bradesco|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 da Informação |IBMR| Cursando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2a0843af108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3066" y="984480"/>
            <a:ext cx="2670206" cy="36251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2549"/>
              </a:srgbClr>
            </a:outerShdw>
          </a:effectLst>
        </p:spPr>
      </p:pic>
      <p:cxnSp>
        <p:nvCxnSpPr>
          <p:cNvPr id="99" name="Google Shape;99;g2a0843af108_1_0"/>
          <p:cNvCxnSpPr/>
          <p:nvPr/>
        </p:nvCxnSpPr>
        <p:spPr>
          <a:xfrm>
            <a:off x="1886475" y="1769400"/>
            <a:ext cx="2507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g2a0843af108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9163" y="4688101"/>
            <a:ext cx="1085088" cy="115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a0843af108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41645" y="4708807"/>
            <a:ext cx="1085088" cy="112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a0843af108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69715" y="4688101"/>
            <a:ext cx="1038180" cy="11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a0843af108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25701" y="4671921"/>
            <a:ext cx="1031460" cy="11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a0843af108_1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18981" y="5754173"/>
            <a:ext cx="1085088" cy="11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a0843af108_1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17523" y="5747122"/>
            <a:ext cx="1028367" cy="11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a0843af108_1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41645" y="5668098"/>
            <a:ext cx="1067538" cy="134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a0843af108_1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22807" y="5763563"/>
            <a:ext cx="1085088" cy="116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a0843af108_1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4845" y="5808484"/>
            <a:ext cx="675157" cy="698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a0843af108_1_0"/>
          <p:cNvSpPr txBox="1"/>
          <p:nvPr/>
        </p:nvSpPr>
        <p:spPr>
          <a:xfrm>
            <a:off x="153730" y="6506528"/>
            <a:ext cx="799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https://www.linkedin.com/in/alex-negreiros-61893026/</a:t>
            </a: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1584505" y="2075703"/>
            <a:ext cx="799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Kawan Aureliano da Silva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584505" y="3074138"/>
            <a:ext cx="51318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Mais de 1 ano estudando tecnologia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DevOps Engineer in progress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Sistemas de Informação | UEMG | Cursando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1563" y="938405"/>
            <a:ext cx="2973211" cy="362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 descr="Voucher para a prova AZ-900: Azure Fundamentals de graça! | by Ray Carneiro  | Mediu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6220" y="5009888"/>
            <a:ext cx="956276" cy="9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584504" y="938405"/>
            <a:ext cx="79931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WHO AM I ?</a:t>
            </a:r>
            <a:endParaRPr sz="48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2"/>
          <p:cNvCxnSpPr/>
          <p:nvPr/>
        </p:nvCxnSpPr>
        <p:spPr>
          <a:xfrm>
            <a:off x="2374203" y="1769402"/>
            <a:ext cx="2262361" cy="0"/>
          </a:xfrm>
          <a:prstGeom prst="straightConnector1">
            <a:avLst/>
          </a:prstGeom>
          <a:noFill/>
          <a:ln w="9525" cap="flat" cmpd="sng">
            <a:solidFill>
              <a:srgbClr val="75AA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744" y="5659443"/>
            <a:ext cx="758933" cy="758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309666" y="6418376"/>
            <a:ext cx="161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https://beacons.ai/imkawann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59153" y="143678"/>
            <a:ext cx="610040" cy="61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/>
        </p:nvSpPr>
        <p:spPr>
          <a:xfrm>
            <a:off x="3561644" y="210445"/>
            <a:ext cx="6112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Desafio Trilha DevOps - Mentoria 3.0 Canal da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4876799" y="707156"/>
            <a:ext cx="2641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Sobre a Abstergo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2657746" y="1783000"/>
            <a:ext cx="7374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Abstergo Data é uma empresa líder em soluções de dados e inteligência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artificial (AI), especializada em capacitar empresas com insights acionáveis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partir de análises avançadas.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Abrangindo desde a coleta de dados em tempo real até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aplicação de algoritmos de AI para transformar informações em vantagem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competitiva.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3109850" y="4599650"/>
            <a:ext cx="6858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Nosso objetivo é fornecer soluções de Cloud e DevOps sob medida para apoiar</a:t>
            </a:r>
            <a:r>
              <a:rPr lang="pt-BR" sz="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chemeClr val="lt1"/>
                </a:solidFill>
              </a:rPr>
              <a:t>a Abstergo Data na implementação bem-sucedida de seu inovador aplicativo</a:t>
            </a:r>
            <a:r>
              <a:rPr lang="pt-BR" sz="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chemeClr val="lt1"/>
                </a:solidFill>
              </a:rPr>
              <a:t>AutoStream.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0" y="1189450"/>
            <a:ext cx="5801100" cy="52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Arquitetura e Implantação Cloud: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Projetar e implementar uma arquitetura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escalável e resiliente na nuvem para suportar a</a:t>
            </a:r>
            <a:r>
              <a:rPr lang="pt-BR">
                <a:solidFill>
                  <a:schemeClr val="lt1"/>
                </a:solidFill>
              </a:rPr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infraestrutura do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AutoStream. Utilizaremos as melhores práticas de gerenciamento de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recursos em nuvem para garantir alta disponibilidade e eficiência.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Orquestração de Containers: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Implementar uma estratégia 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orquestração de containers, visando simplificar o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gerenciamento de aplicativos e facilitar o dimensionamento automático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conforme a demanda.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Automação DevOps: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Criar pipelines de integração e entrega</a:t>
            </a:r>
            <a:r>
              <a:rPr lang="pt-BR">
                <a:solidFill>
                  <a:schemeClr val="lt1"/>
                </a:solidFill>
              </a:rPr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contínuas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(CI/CD) para automatizar o processo de</a:t>
            </a:r>
            <a:r>
              <a:rPr lang="pt-BR">
                <a:solidFill>
                  <a:schemeClr val="lt1"/>
                </a:solidFill>
              </a:rPr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desenvolvimento, teste e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implantação do AutoStream. Isso permitirá entregas mais frequentes e</a:t>
            </a:r>
            <a:r>
              <a:rPr lang="pt-BR" sz="1000"/>
              <a:t> </a:t>
            </a:r>
            <a:r>
              <a:rPr lang="pt-BR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confiáveis.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6088275" y="1585800"/>
            <a:ext cx="59178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5AAFF"/>
                </a:solidFill>
              </a:rPr>
              <a:t>Monitoramento e Observabilidade:</a:t>
            </a:r>
            <a:r>
              <a:rPr lang="pt-BR" sz="1300">
                <a:solidFill>
                  <a:schemeClr val="lt1"/>
                </a:solidFill>
              </a:rPr>
              <a:t> Estabelecer práticas de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monitoramento avançado e observabilidade para garantir visibilidade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total sobre o desempenho do AutoStream. Isso ajudará a identificar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problemas rapidamente e a otimizar continuamente a aplicação.</a:t>
            </a:r>
            <a:endParaRPr sz="900">
              <a:solidFill>
                <a:schemeClr val="dk1"/>
              </a:solidFill>
            </a:endParaRPr>
          </a:p>
          <a:p>
            <a:pPr marL="2857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5AAFF"/>
                </a:solidFill>
              </a:rPr>
              <a:t>Segurança e Conformidade:</a:t>
            </a:r>
            <a:r>
              <a:rPr lang="pt-BR" sz="1300">
                <a:solidFill>
                  <a:schemeClr val="lt1"/>
                </a:solidFill>
              </a:rPr>
              <a:t> Implementar medidas de segurança robustas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para proteger os dados sensíveis do AutoStream e garantir conformidade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com os padrões de segurança relevantes.</a:t>
            </a:r>
            <a:endParaRPr sz="900">
              <a:solidFill>
                <a:schemeClr val="dk1"/>
              </a:solidFill>
            </a:endParaRPr>
          </a:p>
          <a:p>
            <a:pPr marL="2857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75AAFF"/>
                </a:solidFill>
              </a:rPr>
              <a:t>Treinamento e Transferência de Conhecimento:</a:t>
            </a:r>
            <a:r>
              <a:rPr lang="pt-BR" sz="1300">
                <a:solidFill>
                  <a:schemeClr val="lt1"/>
                </a:solidFill>
              </a:rPr>
              <a:t> Capacitar a equipe da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Abstergo Data com o conhecimento necessário para gerenciar e manter</a:t>
            </a:r>
            <a:endParaRPr sz="9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a Infraestrutura Cloud funcionando após a conclusão do projeto.</a:t>
            </a:r>
            <a:endParaRPr sz="900"/>
          </a:p>
        </p:txBody>
      </p:sp>
      <p:sp>
        <p:nvSpPr>
          <p:cNvPr id="145" name="Google Shape;145;p5"/>
          <p:cNvSpPr txBox="1"/>
          <p:nvPr/>
        </p:nvSpPr>
        <p:spPr>
          <a:xfrm>
            <a:off x="5706375" y="183275"/>
            <a:ext cx="12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Desafios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518230" y="798386"/>
            <a:ext cx="11155540" cy="50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Monitoramento e Observabilidade: Estabelecer práticas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monitoramento avançado e observabilidade para garantir visibilidade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sobre o desempenho do AutoStream. Isso ajudará a identificar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problemas rapidamente e a otimizar continuamente a aplicação.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Segurança e Conformidade: Implementar medidas de segurança robustas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proteger os dados sensíveis do AutoStream e garantir conformidade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os padrões de segurança relevantes.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Treinamento e Transferência de Conhecimento: Capacitar a equipe 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Abstergo Data com o conhecimento necessário para gerenciar e manter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Infraestrutura Cloud funcionando após a conclusão do projeto.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/>
        </p:nvSpPr>
        <p:spPr>
          <a:xfrm>
            <a:off x="5073540" y="616926"/>
            <a:ext cx="28940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 dirty="0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2" descr="azure aks color&quot; Icon - Download for free – Iconduc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5116" y="878536"/>
            <a:ext cx="1046664" cy="91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 descr="Preço – Registro de Contêiner | Microsoft Azu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35885" y="938405"/>
            <a:ext cx="1752299" cy="91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/>
          <p:nvPr/>
        </p:nvSpPr>
        <p:spPr>
          <a:xfrm>
            <a:off x="1242150" y="1986499"/>
            <a:ext cx="3831390" cy="4138881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6955044" y="1986499"/>
            <a:ext cx="3831390" cy="4138881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594113" y="2179962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Kubernetes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1242150" y="2759137"/>
            <a:ext cx="3702886" cy="33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AKS simplifica a implementação, gerenciamento e escalabilidade de containers usando o Kubernetes. Sua integração nativa com o Azure oferece eficiência operacional, automação e escalabilidade necessária para ambientes modernos de aplicativos.</a:t>
            </a:r>
            <a:b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7019296" y="2714751"/>
            <a:ext cx="3702886" cy="364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Container Registry fornece um registro privado para armazenar e gerenciar imagens de contêineres. Sua integração nativa com outros serviços Azure garante segurança e eficiência no armazenamento de imagens, crucial para a implementação de contêineres.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 txBox="1"/>
          <p:nvPr/>
        </p:nvSpPr>
        <p:spPr>
          <a:xfrm>
            <a:off x="6307008" y="2165959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Container Registry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4;p11">
            <a:extLst>
              <a:ext uri="{FF2B5EF4-FFF2-40B4-BE49-F238E27FC236}">
                <a16:creationId xmlns:a16="http://schemas.microsoft.com/office/drawing/2014/main" id="{FD030F6B-2D71-5159-6521-D386AFA9B105}"/>
              </a:ext>
            </a:extLst>
          </p:cNvPr>
          <p:cNvSpPr txBox="1"/>
          <p:nvPr/>
        </p:nvSpPr>
        <p:spPr>
          <a:xfrm>
            <a:off x="3471835" y="157864"/>
            <a:ext cx="52483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Ferramentas e serviços utilizados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/>
          <p:nvPr/>
        </p:nvSpPr>
        <p:spPr>
          <a:xfrm>
            <a:off x="3607222" y="269230"/>
            <a:ext cx="52483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</a:t>
            </a:r>
            <a:r>
              <a:rPr lang="pt-BR" sz="1800" b="0" i="0" u="none" strike="noStrike" cap="none" dirty="0" err="1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r>
              <a:rPr lang="pt-BR" sz="1800" b="0" i="0" u="none" strike="noStrike" cap="none" dirty="0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 e seus serviços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465344" y="1931231"/>
            <a:ext cx="2519156" cy="4385075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-838809" y="2089075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DevOps</a:t>
            </a:r>
            <a:endParaRPr sz="18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574128" y="2588982"/>
            <a:ext cx="2410372" cy="413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Azure DevOps fornece um conjunto completo de ferramentas para automação de pipelines CI/CD, rastreamento de trabalho e colaboração. Sua integração nativa com o Azure Pipelines facilita a automação do ciclo de vida do desenvolvimento, garantindo entregas mais frequentes e confiáveis.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3314130" y="1931231"/>
            <a:ext cx="2519156" cy="2731803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9403302" y="1889400"/>
            <a:ext cx="2519156" cy="2773634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1" descr="Azure Devops Logo PNG Vector (PDF) Free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1639" y="985994"/>
            <a:ext cx="789261" cy="78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 descr="Argutec Azure Repos - Visual Studio Marketpla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0865" y="1096568"/>
            <a:ext cx="645476" cy="6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/>
          <p:nvPr/>
        </p:nvSpPr>
        <p:spPr>
          <a:xfrm>
            <a:off x="6384025" y="1889400"/>
            <a:ext cx="2519156" cy="2773634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1" descr="Azure DevOps: Planeja com Azure Boards e desenvolva no GitHub. | by Marcelo  Gonçalves | Oct, 2023 | Mediu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4971" y="1096568"/>
            <a:ext cx="1310705" cy="10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 descr="Integrar la pipeline de CI con el repositorio para GitOps en Azure DevOps -  return(GiS);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18638" y="950313"/>
            <a:ext cx="888484" cy="88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3422914" y="2651794"/>
            <a:ext cx="2410372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Ferramenta de planejamento ágil, rastreamento de itens de trabalho, visualização e geração de relatórios</a:t>
            </a:r>
            <a:b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2018061" y="2060756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Boards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5091177" y="2032437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repos</a:t>
            </a:r>
            <a:endParaRPr sz="18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6663367" y="2521059"/>
            <a:ext cx="198307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Fornece repositórios hospedados na nuvem para o Git, podendo ser integrado também com o 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9526512" y="2521059"/>
            <a:ext cx="227273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plataforma de CI/CD independente de linguagem , plataforma e nuvem, com suporte para containers, Kubernetes, etc.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8099149" y="2020350"/>
            <a:ext cx="51274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Azure Pipelines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153" y="143678"/>
            <a:ext cx="610041" cy="6100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-960915" y="538295"/>
            <a:ext cx="33351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1 DevOps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Mentoria Cloud 3.0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66" y="143678"/>
            <a:ext cx="793956" cy="4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/>
          <p:nvPr/>
        </p:nvSpPr>
        <p:spPr>
          <a:xfrm>
            <a:off x="3667806" y="216599"/>
            <a:ext cx="51274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Infraestrutura como Código (IaC)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4" descr="Terraform Vector SVG Icon (6) - SVG Repo"/>
          <p:cNvSpPr/>
          <p:nvPr/>
        </p:nvSpPr>
        <p:spPr>
          <a:xfrm>
            <a:off x="5943600" y="2260600"/>
            <a:ext cx="1320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4" descr="file type terraform&quot; Icon - Download for free – Iconduc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7172" y="1193799"/>
            <a:ext cx="706279" cy="79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 descr="ansib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807" y="1062697"/>
            <a:ext cx="1736921" cy="137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4"/>
          <p:cNvSpPr/>
          <p:nvPr/>
        </p:nvSpPr>
        <p:spPr>
          <a:xfrm>
            <a:off x="1363791" y="2106827"/>
            <a:ext cx="3431796" cy="4134464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7021973" y="2106826"/>
            <a:ext cx="3588631" cy="4134463"/>
          </a:xfrm>
          <a:prstGeom prst="roundRect">
            <a:avLst>
              <a:gd name="adj" fmla="val 16667"/>
            </a:avLst>
          </a:prstGeom>
          <a:solidFill>
            <a:srgbClr val="1A1B2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515958" y="2196424"/>
            <a:ext cx="51274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Terraform</a:t>
            </a:r>
            <a:endParaRPr sz="20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6300398" y="2191515"/>
            <a:ext cx="51274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75AAFF"/>
                </a:solidFill>
                <a:latin typeface="Arial"/>
                <a:ea typeface="Arial"/>
                <a:cs typeface="Arial"/>
                <a:sym typeface="Arial"/>
              </a:rPr>
              <a:t>Ansible</a:t>
            </a:r>
            <a:endParaRPr sz="2000" b="0" i="0" u="none" strike="noStrike" cap="none">
              <a:solidFill>
                <a:srgbClr val="75AA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1581396" y="2596534"/>
            <a:ext cx="2943503" cy="413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Terraform permite a definição e provisionamento de infraestrutura de maneira declarativa. Sua natureza multi-cloud oferece flexibilidade, e sua adoção é respaldada pela comunidade e por práticas modernas de desenvolvimento de infraestrutura. </a:t>
            </a:r>
            <a:r>
              <a:rPr lang="pt-B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Sendo a escolha ideal para provisionar e gerenciar recursos de infraestrutura em diversos ambientes de nuvem.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7396415" y="2711028"/>
            <a:ext cx="2943503" cy="413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Ansible utiliza uma abordagem declarativa, onde você descreve o estado desejado do sistema. Essa simplicidade e legibilidade dos playbooks do Ansible facilitam a automação de tarefas de configuração, instalação e gerenciamento de software. Sendo a melhor escolha para automação de tarefas de configuração em servidores individuais.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pt-B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Microsoft Office PowerPoint</Application>
  <PresentationFormat>Widescreen</PresentationFormat>
  <Paragraphs>212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Noto Sans Symbols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no</dc:creator>
  <cp:lastModifiedBy>Alex Negreiros</cp:lastModifiedBy>
  <cp:revision>1</cp:revision>
  <dcterms:created xsi:type="dcterms:W3CDTF">2023-11-29T14:39:17Z</dcterms:created>
  <dcterms:modified xsi:type="dcterms:W3CDTF">2023-11-30T00:26:05Z</dcterms:modified>
</cp:coreProperties>
</file>